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587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PostorNow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696414"/>
            <a:ext cx="57985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Solucion al Problema Going…going…gone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286845"/>
            <a:ext cx="57985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877276"/>
            <a:ext cx="57985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Ian Arango, Fabián Saavedra, Juan Jose Nuñez, Miguel Rodríguez, 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742712"/>
            <a:ext cx="6979920" cy="566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Patrones Arquitectónicos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02456" y="1567101"/>
            <a:ext cx="13425488" cy="5919668"/>
          </a:xfrm>
          <a:prstGeom prst="roundRect">
            <a:avLst>
              <a:gd name="adj" fmla="val 12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0076" y="1574721"/>
            <a:ext cx="13408819" cy="4970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83550" y="1685568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Patrón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256490" y="1685568"/>
            <a:ext cx="411741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 principal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725620" y="1685568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Beneficios clave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0076" y="2071807"/>
            <a:ext cx="13408819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83550" y="2182654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5256490" y="2182654"/>
            <a:ext cx="411741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Separar el dominio en servicios autónomos (usuarios, subastas, ofertas, pagos, notificaciones).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725620" y="2182654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Escalar / desplegar cada servicio por separado; alta disponibilidad y mantenibilidad.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0076" y="2844284"/>
            <a:ext cx="13408819" cy="772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3550" y="2955131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Event-Driven Architecture (EDA)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56490" y="2955131"/>
            <a:ext cx="411741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Comunicar servicios mediante eventos asíncronos en un bus (SNS/SQS FIFO, EventBridge).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725620" y="2955131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Desacopla componentes, garantiza orden de pujas y tolerancia a fallos.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0076" y="3616762"/>
            <a:ext cx="13408819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83550" y="3727609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Gateway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56490" y="3727609"/>
            <a:ext cx="411741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Punto único de entrada (HTTP + WebSocket) con autentificación, CORS, throttling y routing.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725620" y="3727609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Simplifica seguridad, oculta la red interna y centraliza políticas.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0076" y="4389239"/>
            <a:ext cx="13408819" cy="772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550" y="4500086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CQRS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5256490" y="4500086"/>
            <a:ext cx="411741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Distinguir rutas de comandos (escritura) y consultas (lectura).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725620" y="4500086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Óptimo rendimiento; escritura serializada de ofertas e índices de lectura rápidos.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10076" y="5161717"/>
            <a:ext cx="13408819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83550" y="5272564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Mensajería Pub/Sub &amp; FIFO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5256490" y="5272564"/>
            <a:ext cx="411741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Topics para difusión y colas FIFO para ofertas.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725620" y="5272564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Entrega fiable, orden estricto y auditabilidad sin acoplar servicios.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10076" y="5934194"/>
            <a:ext cx="13408819" cy="7724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83550" y="6045041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Contenedores + Orquestación (Docker / ECS / EKS)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5256490" y="6045041"/>
            <a:ext cx="411741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Despliegue y auto-escalado de cada microservicio.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9725620" y="6045041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Portabilidad, CI/CD y recuperación automática.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610076" y="6706672"/>
            <a:ext cx="13408819" cy="7724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83550" y="6817519"/>
            <a:ext cx="412122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CDN + Streaming (CloudFront + Kinesis VS/IVS)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5256490" y="6817519"/>
            <a:ext cx="4117419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Distribuir vídeo en directo con mínima latencia.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9725620" y="6817519"/>
            <a:ext cx="4121229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Cobertura global y ancho de banda elástico para RNF1/RNF2.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27609"/>
            <a:ext cx="74908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 del Proyecto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865239"/>
            <a:ext cx="7627382" cy="29463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605528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97" y="936308"/>
            <a:ext cx="8388787" cy="621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60797" y="1840468"/>
            <a:ext cx="13308806" cy="5452824"/>
          </a:xfrm>
          <a:prstGeom prst="roundRect">
            <a:avLst>
              <a:gd name="adj" fmla="val 14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848088"/>
            <a:ext cx="13293566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57131" y="1968937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RF1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184333" y="1968937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Registro y tarjeta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07724" y="1968937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Crear cuenta, asociar tarjeta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831116" y="1968937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Dirección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8417" y="2391847"/>
            <a:ext cx="13293566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57131" y="2512695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RF2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184333" y="2512695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Listado de subastas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7724" y="2512695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 y unirse a subastas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831116" y="2512695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Subastadores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68417" y="2935605"/>
            <a:ext cx="13293566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57131" y="3056453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RF3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184333" y="3056453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Video en vivo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07724" y="3056453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Transmisión en tiempo real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831116" y="3056453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Subastadores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68417" y="3479363"/>
            <a:ext cx="13293566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57131" y="3600212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RF4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184333" y="3600212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Ofertas en tiempo real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7724" y="3600212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 ofertas online/presenciales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831116" y="3600212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Subastadores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68417" y="4023122"/>
            <a:ext cx="13293566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57131" y="4143970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RF5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4184333" y="4143970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Realizar ofertas online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07724" y="4143970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Pujas desde plataforma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0831116" y="4143970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668417" y="4566880"/>
            <a:ext cx="13293566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57131" y="4687729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RF6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4184333" y="4687729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Recepción ofertas presenciales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07724" y="4687729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Integrar ofertas locales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0831116" y="4687729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Subastadores, Desarrollo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668417" y="5110639"/>
            <a:ext cx="13293566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57131" y="5231487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RF7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4184333" y="5231487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Procesar ofertas por orden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7507724" y="5231487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Orden estricto de llegada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831116" y="5231487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Legal</a:t>
            </a:r>
            <a:endParaRPr lang="en-US" sz="1450" dirty="0"/>
          </a:p>
        </p:txBody>
      </p:sp>
      <p:sp>
        <p:nvSpPr>
          <p:cNvPr id="39" name="Shape 37"/>
          <p:cNvSpPr/>
          <p:nvPr/>
        </p:nvSpPr>
        <p:spPr>
          <a:xfrm>
            <a:off x="668417" y="5654397"/>
            <a:ext cx="13293566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57131" y="5775246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RF8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4184333" y="5775246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Identificación del ganador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7507724" y="5775246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Automático al finalizar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10831116" y="5775246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Subastadores</a:t>
            </a:r>
            <a:endParaRPr lang="en-US" sz="1450" dirty="0"/>
          </a:p>
        </p:txBody>
      </p:sp>
      <p:sp>
        <p:nvSpPr>
          <p:cNvPr id="44" name="Shape 42"/>
          <p:cNvSpPr/>
          <p:nvPr/>
        </p:nvSpPr>
        <p:spPr>
          <a:xfrm>
            <a:off x="668417" y="6198156"/>
            <a:ext cx="13293566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57131" y="6319004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RF9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4184333" y="6319004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Cobro automático</a:t>
            </a:r>
            <a:endParaRPr lang="en-US" sz="1450" dirty="0"/>
          </a:p>
        </p:txBody>
      </p:sp>
      <p:sp>
        <p:nvSpPr>
          <p:cNvPr id="47" name="Text 45"/>
          <p:cNvSpPr/>
          <p:nvPr/>
        </p:nvSpPr>
        <p:spPr>
          <a:xfrm>
            <a:off x="7507724" y="6319004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Cobrar a tarjeta del ganador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10831116" y="6319004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Dirección</a:t>
            </a:r>
            <a:endParaRPr lang="en-US" sz="1450" dirty="0"/>
          </a:p>
        </p:txBody>
      </p:sp>
      <p:sp>
        <p:nvSpPr>
          <p:cNvPr id="49" name="Shape 47"/>
          <p:cNvSpPr/>
          <p:nvPr/>
        </p:nvSpPr>
        <p:spPr>
          <a:xfrm>
            <a:off x="668417" y="6741914"/>
            <a:ext cx="13293566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57131" y="6862763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RF10</a:t>
            </a:r>
            <a:endParaRPr lang="en-US" sz="1450" dirty="0"/>
          </a:p>
        </p:txBody>
      </p:sp>
      <p:sp>
        <p:nvSpPr>
          <p:cNvPr id="51" name="Text 49"/>
          <p:cNvSpPr/>
          <p:nvPr/>
        </p:nvSpPr>
        <p:spPr>
          <a:xfrm>
            <a:off x="4184333" y="6862763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Índice de reputación</a:t>
            </a:r>
            <a:endParaRPr lang="en-US" sz="1450" dirty="0"/>
          </a:p>
        </p:txBody>
      </p:sp>
      <p:sp>
        <p:nvSpPr>
          <p:cNvPr id="52" name="Text 50"/>
          <p:cNvSpPr/>
          <p:nvPr/>
        </p:nvSpPr>
        <p:spPr>
          <a:xfrm>
            <a:off x="7507724" y="6862763"/>
            <a:ext cx="293834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Puntuación por comportamiento</a:t>
            </a:r>
            <a:endParaRPr lang="en-US" sz="1450" dirty="0"/>
          </a:p>
        </p:txBody>
      </p:sp>
      <p:sp>
        <p:nvSpPr>
          <p:cNvPr id="53" name="Text 51"/>
          <p:cNvSpPr/>
          <p:nvPr/>
        </p:nvSpPr>
        <p:spPr>
          <a:xfrm>
            <a:off x="10831116" y="6862763"/>
            <a:ext cx="294215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Dirección, Legal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4955"/>
            <a:ext cx="10644783" cy="709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5452" y="1628656"/>
            <a:ext cx="13119497" cy="6005989"/>
          </a:xfrm>
          <a:prstGeom prst="roundRect">
            <a:avLst>
              <a:gd name="adj" fmla="val 15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072" y="1636276"/>
            <a:ext cx="13104257" cy="964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79170" y="1773317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258985" y="1773317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Rendimiento (Latencia)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4989" y="1773317"/>
            <a:ext cx="28366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&lt; 200ms para video y ofertas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810994" y="1773317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Subastadores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63072" y="2600920"/>
            <a:ext cx="13104257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9170" y="2737961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258985" y="2737961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Escalabilidad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34989" y="2737961"/>
            <a:ext cx="28366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&gt;10,000 usuarios simultáneos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0810994" y="2737961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Dirección, TI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63072" y="3565565"/>
            <a:ext cx="13104257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79170" y="3702606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RNF3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258985" y="3702606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Disponibilidad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34989" y="3702606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Uptime ≥ 99.9%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810994" y="3702606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Usuarios, Dirección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63072" y="4184928"/>
            <a:ext cx="13104257" cy="619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79170" y="4321969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RNF4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258985" y="4321969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Integridad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34989" y="4321969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precisión en orden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0810994" y="4321969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Legal, Usuarios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63072" y="4804291"/>
            <a:ext cx="13104257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79170" y="4941332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RNF5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4258985" y="4941332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534989" y="4941332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PCI, sin fugas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0810994" y="4941332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Legal, Dirección, Usuarios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63072" y="5423654"/>
            <a:ext cx="13104257" cy="964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9170" y="5560695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RNF6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4258985" y="5560695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Modificabilidad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534989" y="5560695"/>
            <a:ext cx="283666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APIs documentadas, modular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10810994" y="5560695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TI, Dirección</a:t>
            </a:r>
            <a:endParaRPr lang="en-US" sz="1650" dirty="0"/>
          </a:p>
        </p:txBody>
      </p:sp>
      <p:sp>
        <p:nvSpPr>
          <p:cNvPr id="34" name="Shape 32"/>
          <p:cNvSpPr/>
          <p:nvPr/>
        </p:nvSpPr>
        <p:spPr>
          <a:xfrm>
            <a:off x="763072" y="6388298"/>
            <a:ext cx="13104257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79170" y="6525339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RNF7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4258985" y="6525339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534989" y="6525339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&lt;0.01% error en subastas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10810994" y="6525339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Subastadores, Dirección</a:t>
            </a:r>
            <a:endParaRPr lang="en-US" sz="1650" dirty="0"/>
          </a:p>
        </p:txBody>
      </p:sp>
      <p:sp>
        <p:nvSpPr>
          <p:cNvPr id="39" name="Shape 37"/>
          <p:cNvSpPr/>
          <p:nvPr/>
        </p:nvSpPr>
        <p:spPr>
          <a:xfrm>
            <a:off x="763072" y="7007662"/>
            <a:ext cx="13104257" cy="619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79170" y="7144703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RNF8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4258985" y="7144703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Auditabilidad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7534989" y="7144703"/>
            <a:ext cx="283666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Logs completos por 5 años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10810994" y="7144703"/>
            <a:ext cx="28404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Legal, Dirección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363" y="660916"/>
            <a:ext cx="5650230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19363" y="1597104"/>
            <a:ext cx="13391674" cy="5971580"/>
          </a:xfrm>
          <a:prstGeom prst="roundRect">
            <a:avLst>
              <a:gd name="adj" fmla="val 12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983" y="1604724"/>
            <a:ext cx="13376434" cy="1077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04386" y="1718429"/>
            <a:ext cx="131433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 de Calidad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2480191" y="1718429"/>
            <a:ext cx="1310521" cy="849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 (Clientes)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152186" y="1718429"/>
            <a:ext cx="131052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Dirección / Dueños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824180" y="1718429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Subastadores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6175" y="1718429"/>
            <a:ext cx="131052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Desarrollo (TI)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9168170" y="1718429"/>
            <a:ext cx="131052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Dpto. Legal / Cumplimiento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0840164" y="1718429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Promedio (%)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2512159" y="1718429"/>
            <a:ext cx="131433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Negociado (%)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26983" y="2681883"/>
            <a:ext cx="13376434" cy="510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04386" y="2795588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Integridad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2480191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152186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5824180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496175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168170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0840164" y="2795588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22.00%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12512159" y="2795588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22%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626983" y="3192542"/>
            <a:ext cx="13376434" cy="5106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04386" y="3306247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Rendimiento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2480191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4152186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5824180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496175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9168170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10840164" y="3306247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19.00%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12512159" y="3306247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1350" dirty="0"/>
          </a:p>
        </p:txBody>
      </p:sp>
      <p:sp>
        <p:nvSpPr>
          <p:cNvPr id="31" name="Shape 29"/>
          <p:cNvSpPr/>
          <p:nvPr/>
        </p:nvSpPr>
        <p:spPr>
          <a:xfrm>
            <a:off x="626983" y="3703201"/>
            <a:ext cx="13376434" cy="510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04386" y="3816906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Disponibilidad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2480191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4152186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5824180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7496175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9168170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10840164" y="3816906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18.00%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12512159" y="3816906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1350" dirty="0"/>
          </a:p>
        </p:txBody>
      </p:sp>
      <p:sp>
        <p:nvSpPr>
          <p:cNvPr id="40" name="Shape 38"/>
          <p:cNvSpPr/>
          <p:nvPr/>
        </p:nvSpPr>
        <p:spPr>
          <a:xfrm>
            <a:off x="626983" y="4213860"/>
            <a:ext cx="13376434" cy="5106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04386" y="4327565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Escalabilidad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2480191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4152186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44" name="Text 42"/>
          <p:cNvSpPr/>
          <p:nvPr/>
        </p:nvSpPr>
        <p:spPr>
          <a:xfrm>
            <a:off x="5824180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45" name="Text 43"/>
          <p:cNvSpPr/>
          <p:nvPr/>
        </p:nvSpPr>
        <p:spPr>
          <a:xfrm>
            <a:off x="7496175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350" dirty="0"/>
          </a:p>
        </p:txBody>
      </p:sp>
      <p:sp>
        <p:nvSpPr>
          <p:cNvPr id="46" name="Text 44"/>
          <p:cNvSpPr/>
          <p:nvPr/>
        </p:nvSpPr>
        <p:spPr>
          <a:xfrm>
            <a:off x="9168170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47" name="Text 45"/>
          <p:cNvSpPr/>
          <p:nvPr/>
        </p:nvSpPr>
        <p:spPr>
          <a:xfrm>
            <a:off x="10840164" y="4327565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9.00%</a:t>
            </a:r>
            <a:endParaRPr lang="en-US" sz="1350" dirty="0"/>
          </a:p>
        </p:txBody>
      </p:sp>
      <p:sp>
        <p:nvSpPr>
          <p:cNvPr id="48" name="Text 46"/>
          <p:cNvSpPr/>
          <p:nvPr/>
        </p:nvSpPr>
        <p:spPr>
          <a:xfrm>
            <a:off x="12512159" y="4327565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1350" dirty="0"/>
          </a:p>
        </p:txBody>
      </p:sp>
      <p:sp>
        <p:nvSpPr>
          <p:cNvPr id="49" name="Shape 47"/>
          <p:cNvSpPr/>
          <p:nvPr/>
        </p:nvSpPr>
        <p:spPr>
          <a:xfrm>
            <a:off x="626983" y="4724519"/>
            <a:ext cx="13376434" cy="510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04386" y="4838224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350" dirty="0"/>
          </a:p>
        </p:txBody>
      </p:sp>
      <p:sp>
        <p:nvSpPr>
          <p:cNvPr id="51" name="Text 49"/>
          <p:cNvSpPr/>
          <p:nvPr/>
        </p:nvSpPr>
        <p:spPr>
          <a:xfrm>
            <a:off x="2480191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52" name="Text 50"/>
          <p:cNvSpPr/>
          <p:nvPr/>
        </p:nvSpPr>
        <p:spPr>
          <a:xfrm>
            <a:off x="4152186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350" dirty="0"/>
          </a:p>
        </p:txBody>
      </p:sp>
      <p:sp>
        <p:nvSpPr>
          <p:cNvPr id="53" name="Text 51"/>
          <p:cNvSpPr/>
          <p:nvPr/>
        </p:nvSpPr>
        <p:spPr>
          <a:xfrm>
            <a:off x="5824180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54" name="Text 52"/>
          <p:cNvSpPr/>
          <p:nvPr/>
        </p:nvSpPr>
        <p:spPr>
          <a:xfrm>
            <a:off x="7496175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55" name="Text 53"/>
          <p:cNvSpPr/>
          <p:nvPr/>
        </p:nvSpPr>
        <p:spPr>
          <a:xfrm>
            <a:off x="9168170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350" dirty="0"/>
          </a:p>
        </p:txBody>
      </p:sp>
      <p:sp>
        <p:nvSpPr>
          <p:cNvPr id="56" name="Text 54"/>
          <p:cNvSpPr/>
          <p:nvPr/>
        </p:nvSpPr>
        <p:spPr>
          <a:xfrm>
            <a:off x="10840164" y="4838224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17.00%</a:t>
            </a:r>
            <a:endParaRPr lang="en-US" sz="1350" dirty="0"/>
          </a:p>
        </p:txBody>
      </p:sp>
      <p:sp>
        <p:nvSpPr>
          <p:cNvPr id="57" name="Text 55"/>
          <p:cNvSpPr/>
          <p:nvPr/>
        </p:nvSpPr>
        <p:spPr>
          <a:xfrm>
            <a:off x="12512159" y="4838224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58" name="Shape 56"/>
          <p:cNvSpPr/>
          <p:nvPr/>
        </p:nvSpPr>
        <p:spPr>
          <a:xfrm>
            <a:off x="626983" y="5235178"/>
            <a:ext cx="13376434" cy="7939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804386" y="5348883"/>
            <a:ext cx="131433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Modificabilidad</a:t>
            </a:r>
            <a:endParaRPr lang="en-US" sz="1350" dirty="0"/>
          </a:p>
        </p:txBody>
      </p:sp>
      <p:sp>
        <p:nvSpPr>
          <p:cNvPr id="60" name="Text 58"/>
          <p:cNvSpPr/>
          <p:nvPr/>
        </p:nvSpPr>
        <p:spPr>
          <a:xfrm>
            <a:off x="2480191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61" name="Text 59"/>
          <p:cNvSpPr/>
          <p:nvPr/>
        </p:nvSpPr>
        <p:spPr>
          <a:xfrm>
            <a:off x="4152186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62" name="Text 60"/>
          <p:cNvSpPr/>
          <p:nvPr/>
        </p:nvSpPr>
        <p:spPr>
          <a:xfrm>
            <a:off x="5824180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63" name="Text 61"/>
          <p:cNvSpPr/>
          <p:nvPr/>
        </p:nvSpPr>
        <p:spPr>
          <a:xfrm>
            <a:off x="7496175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350" dirty="0"/>
          </a:p>
        </p:txBody>
      </p:sp>
      <p:sp>
        <p:nvSpPr>
          <p:cNvPr id="64" name="Text 62"/>
          <p:cNvSpPr/>
          <p:nvPr/>
        </p:nvSpPr>
        <p:spPr>
          <a:xfrm>
            <a:off x="9168170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65" name="Text 63"/>
          <p:cNvSpPr/>
          <p:nvPr/>
        </p:nvSpPr>
        <p:spPr>
          <a:xfrm>
            <a:off x="10840164" y="5348883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5.00%</a:t>
            </a:r>
            <a:endParaRPr lang="en-US" sz="1350" dirty="0"/>
          </a:p>
        </p:txBody>
      </p:sp>
      <p:sp>
        <p:nvSpPr>
          <p:cNvPr id="66" name="Text 64"/>
          <p:cNvSpPr/>
          <p:nvPr/>
        </p:nvSpPr>
        <p:spPr>
          <a:xfrm>
            <a:off x="12512159" y="5348883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67" name="Shape 65"/>
          <p:cNvSpPr/>
          <p:nvPr/>
        </p:nvSpPr>
        <p:spPr>
          <a:xfrm>
            <a:off x="626983" y="6029087"/>
            <a:ext cx="13376434" cy="510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804386" y="6142792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350" dirty="0"/>
          </a:p>
        </p:txBody>
      </p:sp>
      <p:sp>
        <p:nvSpPr>
          <p:cNvPr id="69" name="Text 67"/>
          <p:cNvSpPr/>
          <p:nvPr/>
        </p:nvSpPr>
        <p:spPr>
          <a:xfrm>
            <a:off x="2480191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70" name="Text 68"/>
          <p:cNvSpPr/>
          <p:nvPr/>
        </p:nvSpPr>
        <p:spPr>
          <a:xfrm>
            <a:off x="4152186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71" name="Text 69"/>
          <p:cNvSpPr/>
          <p:nvPr/>
        </p:nvSpPr>
        <p:spPr>
          <a:xfrm>
            <a:off x="5824180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72" name="Text 70"/>
          <p:cNvSpPr/>
          <p:nvPr/>
        </p:nvSpPr>
        <p:spPr>
          <a:xfrm>
            <a:off x="7496175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73" name="Text 71"/>
          <p:cNvSpPr/>
          <p:nvPr/>
        </p:nvSpPr>
        <p:spPr>
          <a:xfrm>
            <a:off x="9168170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74" name="Text 72"/>
          <p:cNvSpPr/>
          <p:nvPr/>
        </p:nvSpPr>
        <p:spPr>
          <a:xfrm>
            <a:off x="10840164" y="6142792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5.00%</a:t>
            </a:r>
            <a:endParaRPr lang="en-US" sz="1350" dirty="0"/>
          </a:p>
        </p:txBody>
      </p:sp>
      <p:sp>
        <p:nvSpPr>
          <p:cNvPr id="75" name="Text 73"/>
          <p:cNvSpPr/>
          <p:nvPr/>
        </p:nvSpPr>
        <p:spPr>
          <a:xfrm>
            <a:off x="12512159" y="6142792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4%</a:t>
            </a:r>
            <a:endParaRPr lang="en-US" sz="1350" dirty="0"/>
          </a:p>
        </p:txBody>
      </p:sp>
      <p:sp>
        <p:nvSpPr>
          <p:cNvPr id="76" name="Shape 74"/>
          <p:cNvSpPr/>
          <p:nvPr/>
        </p:nvSpPr>
        <p:spPr>
          <a:xfrm>
            <a:off x="626983" y="6539746"/>
            <a:ext cx="13376434" cy="5106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804386" y="6653451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Auditabilidad</a:t>
            </a:r>
            <a:endParaRPr lang="en-US" sz="1350" dirty="0"/>
          </a:p>
        </p:txBody>
      </p:sp>
      <p:sp>
        <p:nvSpPr>
          <p:cNvPr id="78" name="Text 76"/>
          <p:cNvSpPr/>
          <p:nvPr/>
        </p:nvSpPr>
        <p:spPr>
          <a:xfrm>
            <a:off x="2480191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79" name="Text 77"/>
          <p:cNvSpPr/>
          <p:nvPr/>
        </p:nvSpPr>
        <p:spPr>
          <a:xfrm>
            <a:off x="4152186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80" name="Text 78"/>
          <p:cNvSpPr/>
          <p:nvPr/>
        </p:nvSpPr>
        <p:spPr>
          <a:xfrm>
            <a:off x="5824180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350" dirty="0"/>
          </a:p>
        </p:txBody>
      </p:sp>
      <p:sp>
        <p:nvSpPr>
          <p:cNvPr id="81" name="Text 79"/>
          <p:cNvSpPr/>
          <p:nvPr/>
        </p:nvSpPr>
        <p:spPr>
          <a:xfrm>
            <a:off x="7496175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350" dirty="0"/>
          </a:p>
        </p:txBody>
      </p:sp>
      <p:sp>
        <p:nvSpPr>
          <p:cNvPr id="82" name="Text 80"/>
          <p:cNvSpPr/>
          <p:nvPr/>
        </p:nvSpPr>
        <p:spPr>
          <a:xfrm>
            <a:off x="9168170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350" dirty="0"/>
          </a:p>
        </p:txBody>
      </p:sp>
      <p:sp>
        <p:nvSpPr>
          <p:cNvPr id="83" name="Text 81"/>
          <p:cNvSpPr/>
          <p:nvPr/>
        </p:nvSpPr>
        <p:spPr>
          <a:xfrm>
            <a:off x="10840164" y="6653451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5.00%</a:t>
            </a:r>
            <a:endParaRPr lang="en-US" sz="1350" dirty="0"/>
          </a:p>
        </p:txBody>
      </p:sp>
      <p:sp>
        <p:nvSpPr>
          <p:cNvPr id="84" name="Text 82"/>
          <p:cNvSpPr/>
          <p:nvPr/>
        </p:nvSpPr>
        <p:spPr>
          <a:xfrm>
            <a:off x="12512159" y="6653451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4%</a:t>
            </a:r>
            <a:endParaRPr lang="en-US" sz="1350" dirty="0"/>
          </a:p>
        </p:txBody>
      </p:sp>
      <p:sp>
        <p:nvSpPr>
          <p:cNvPr id="85" name="Shape 83"/>
          <p:cNvSpPr/>
          <p:nvPr/>
        </p:nvSpPr>
        <p:spPr>
          <a:xfrm>
            <a:off x="626983" y="7050405"/>
            <a:ext cx="13376434" cy="5106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6" name="Text 84"/>
          <p:cNvSpPr/>
          <p:nvPr/>
        </p:nvSpPr>
        <p:spPr>
          <a:xfrm>
            <a:off x="804386" y="7164110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350" dirty="0"/>
          </a:p>
        </p:txBody>
      </p:sp>
      <p:sp>
        <p:nvSpPr>
          <p:cNvPr id="87" name="Text 85"/>
          <p:cNvSpPr/>
          <p:nvPr/>
        </p:nvSpPr>
        <p:spPr>
          <a:xfrm>
            <a:off x="2480191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88" name="Text 86"/>
          <p:cNvSpPr/>
          <p:nvPr/>
        </p:nvSpPr>
        <p:spPr>
          <a:xfrm>
            <a:off x="4152186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89" name="Text 87"/>
          <p:cNvSpPr/>
          <p:nvPr/>
        </p:nvSpPr>
        <p:spPr>
          <a:xfrm>
            <a:off x="5824180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90" name="Text 88"/>
          <p:cNvSpPr/>
          <p:nvPr/>
        </p:nvSpPr>
        <p:spPr>
          <a:xfrm>
            <a:off x="7496175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91" name="Text 89"/>
          <p:cNvSpPr/>
          <p:nvPr/>
        </p:nvSpPr>
        <p:spPr>
          <a:xfrm>
            <a:off x="9168170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  <p:sp>
        <p:nvSpPr>
          <p:cNvPr id="92" name="Text 90"/>
          <p:cNvSpPr/>
          <p:nvPr/>
        </p:nvSpPr>
        <p:spPr>
          <a:xfrm>
            <a:off x="10840164" y="7164110"/>
            <a:ext cx="131052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100.00%</a:t>
            </a:r>
            <a:endParaRPr lang="en-US" sz="1350" dirty="0"/>
          </a:p>
        </p:txBody>
      </p:sp>
      <p:sp>
        <p:nvSpPr>
          <p:cNvPr id="93" name="Text 91"/>
          <p:cNvSpPr/>
          <p:nvPr/>
        </p:nvSpPr>
        <p:spPr>
          <a:xfrm>
            <a:off x="12512159" y="7164110"/>
            <a:ext cx="131433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3390"/>
            <a:ext cx="101371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Identificación de Interesados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49366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773561"/>
            <a:ext cx="38916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Clientes/Participantes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25969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Experiencia fluida, justa, en tiempo real.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547" y="2549366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742" y="2773561"/>
            <a:ext cx="3037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Dirección/Dueños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742" y="3259693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Expansión, rentabilidad, reputación, eficiencia.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047173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Subastadores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475749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Herramienta fiable para subastas en vivo.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547" y="4047173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742" y="4271367"/>
            <a:ext cx="40953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Equipo de TI/Desarrollo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742" y="475749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 mantenible, escalable, robusto.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544979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2504" y="5769173"/>
            <a:ext cx="59541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Departamento Legal/Cumplimiento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2504" y="625530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Transparencia, auditabilidad, PCI DSS.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547" y="5544979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47742" y="5769173"/>
            <a:ext cx="31120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Equipo de Soporte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47742" y="625530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Herramientas para resolver problemas.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788908"/>
            <a:ext cx="13334286" cy="588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Interesados vs. Requerimientos No Funcionales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26388" y="1646039"/>
            <a:ext cx="13377624" cy="5794653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4008" y="1653659"/>
            <a:ext cx="13362384" cy="11957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12959" y="1768554"/>
            <a:ext cx="97452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 / RNF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153007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RNF1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153007" y="2162056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Rendimiento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489246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RNF2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489246" y="2162056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Escalabilidad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825484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RNF3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825484" y="2162056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Disponibilidad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161723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RNF4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161723" y="2162056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Integridad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497961" y="1768554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RNF5Seguridad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834199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RNF6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8834199" y="2162056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Modificabilidad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170438" y="1768554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RNF7Fiabilidad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1506676" y="1768554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RN8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1506676" y="2162056"/>
            <a:ext cx="97071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Auditabilidad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2842915" y="1768554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(%)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34008" y="2849404"/>
            <a:ext cx="13362384" cy="8022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12959" y="2964299"/>
            <a:ext cx="97452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Clientes / Usuarios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2153007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3489246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4825484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161723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497961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8834199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10170438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11506676" y="2964299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2842915" y="2964299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34008" y="3651647"/>
            <a:ext cx="13362384" cy="8022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12959" y="3766542"/>
            <a:ext cx="97452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Dirección / Dueños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2153007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3489246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4825484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6161723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7497961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8834199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40" name="Text 38"/>
          <p:cNvSpPr/>
          <p:nvPr/>
        </p:nvSpPr>
        <p:spPr>
          <a:xfrm>
            <a:off x="10170438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11506676" y="3766542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12842915" y="3766542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400" dirty="0"/>
          </a:p>
        </p:txBody>
      </p:sp>
      <p:sp>
        <p:nvSpPr>
          <p:cNvPr id="43" name="Shape 41"/>
          <p:cNvSpPr/>
          <p:nvPr/>
        </p:nvSpPr>
        <p:spPr>
          <a:xfrm>
            <a:off x="634008" y="4453890"/>
            <a:ext cx="13362384" cy="8022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12959" y="4568785"/>
            <a:ext cx="97452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Subastadores</a:t>
            </a:r>
            <a:endParaRPr lang="en-US" sz="1400" dirty="0"/>
          </a:p>
        </p:txBody>
      </p:sp>
      <p:sp>
        <p:nvSpPr>
          <p:cNvPr id="45" name="Text 43"/>
          <p:cNvSpPr/>
          <p:nvPr/>
        </p:nvSpPr>
        <p:spPr>
          <a:xfrm>
            <a:off x="2153007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</a:t>
            </a:r>
            <a:endParaRPr lang="en-US" sz="1400" dirty="0"/>
          </a:p>
        </p:txBody>
      </p:sp>
      <p:sp>
        <p:nvSpPr>
          <p:cNvPr id="46" name="Text 44"/>
          <p:cNvSpPr/>
          <p:nvPr/>
        </p:nvSpPr>
        <p:spPr>
          <a:xfrm>
            <a:off x="3489246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47" name="Text 45"/>
          <p:cNvSpPr/>
          <p:nvPr/>
        </p:nvSpPr>
        <p:spPr>
          <a:xfrm>
            <a:off x="4825484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400" dirty="0"/>
          </a:p>
        </p:txBody>
      </p:sp>
      <p:sp>
        <p:nvSpPr>
          <p:cNvPr id="48" name="Text 46"/>
          <p:cNvSpPr/>
          <p:nvPr/>
        </p:nvSpPr>
        <p:spPr>
          <a:xfrm>
            <a:off x="6161723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25%</a:t>
            </a:r>
            <a:endParaRPr lang="en-US" sz="1400" dirty="0"/>
          </a:p>
        </p:txBody>
      </p:sp>
      <p:sp>
        <p:nvSpPr>
          <p:cNvPr id="49" name="Text 47"/>
          <p:cNvSpPr/>
          <p:nvPr/>
        </p:nvSpPr>
        <p:spPr>
          <a:xfrm>
            <a:off x="7497961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50" name="Text 48"/>
          <p:cNvSpPr/>
          <p:nvPr/>
        </p:nvSpPr>
        <p:spPr>
          <a:xfrm>
            <a:off x="8834199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51" name="Text 49"/>
          <p:cNvSpPr/>
          <p:nvPr/>
        </p:nvSpPr>
        <p:spPr>
          <a:xfrm>
            <a:off x="10170438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52" name="Text 50"/>
          <p:cNvSpPr/>
          <p:nvPr/>
        </p:nvSpPr>
        <p:spPr>
          <a:xfrm>
            <a:off x="11506676" y="4568785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0%</a:t>
            </a:r>
            <a:endParaRPr lang="en-US" sz="1400" dirty="0"/>
          </a:p>
        </p:txBody>
      </p:sp>
      <p:sp>
        <p:nvSpPr>
          <p:cNvPr id="53" name="Text 51"/>
          <p:cNvSpPr/>
          <p:nvPr/>
        </p:nvSpPr>
        <p:spPr>
          <a:xfrm>
            <a:off x="12842915" y="4568785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400" dirty="0"/>
          </a:p>
        </p:txBody>
      </p:sp>
      <p:sp>
        <p:nvSpPr>
          <p:cNvPr id="54" name="Shape 52"/>
          <p:cNvSpPr/>
          <p:nvPr/>
        </p:nvSpPr>
        <p:spPr>
          <a:xfrm>
            <a:off x="634008" y="5256133"/>
            <a:ext cx="13362384" cy="10884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12959" y="5371028"/>
            <a:ext cx="974527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TI / Desarrollo</a:t>
            </a:r>
            <a:endParaRPr lang="en-US" sz="1400" dirty="0"/>
          </a:p>
        </p:txBody>
      </p:sp>
      <p:sp>
        <p:nvSpPr>
          <p:cNvPr id="56" name="Text 54"/>
          <p:cNvSpPr/>
          <p:nvPr/>
        </p:nvSpPr>
        <p:spPr>
          <a:xfrm>
            <a:off x="2153007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57" name="Text 55"/>
          <p:cNvSpPr/>
          <p:nvPr/>
        </p:nvSpPr>
        <p:spPr>
          <a:xfrm>
            <a:off x="3489246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</a:t>
            </a:r>
            <a:endParaRPr lang="en-US" sz="1400" dirty="0"/>
          </a:p>
        </p:txBody>
      </p:sp>
      <p:sp>
        <p:nvSpPr>
          <p:cNvPr id="58" name="Text 56"/>
          <p:cNvSpPr/>
          <p:nvPr/>
        </p:nvSpPr>
        <p:spPr>
          <a:xfrm>
            <a:off x="4825484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59" name="Text 57"/>
          <p:cNvSpPr/>
          <p:nvPr/>
        </p:nvSpPr>
        <p:spPr>
          <a:xfrm>
            <a:off x="6161723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60" name="Text 58"/>
          <p:cNvSpPr/>
          <p:nvPr/>
        </p:nvSpPr>
        <p:spPr>
          <a:xfrm>
            <a:off x="7497961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61" name="Text 59"/>
          <p:cNvSpPr/>
          <p:nvPr/>
        </p:nvSpPr>
        <p:spPr>
          <a:xfrm>
            <a:off x="8834199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1400" dirty="0"/>
          </a:p>
        </p:txBody>
      </p:sp>
      <p:sp>
        <p:nvSpPr>
          <p:cNvPr id="62" name="Text 60"/>
          <p:cNvSpPr/>
          <p:nvPr/>
        </p:nvSpPr>
        <p:spPr>
          <a:xfrm>
            <a:off x="10170438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63" name="Text 61"/>
          <p:cNvSpPr/>
          <p:nvPr/>
        </p:nvSpPr>
        <p:spPr>
          <a:xfrm>
            <a:off x="11506676" y="537102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64" name="Text 62"/>
          <p:cNvSpPr/>
          <p:nvPr/>
        </p:nvSpPr>
        <p:spPr>
          <a:xfrm>
            <a:off x="12842915" y="5371028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400" dirty="0"/>
          </a:p>
        </p:txBody>
      </p:sp>
      <p:sp>
        <p:nvSpPr>
          <p:cNvPr id="65" name="Shape 63"/>
          <p:cNvSpPr/>
          <p:nvPr/>
        </p:nvSpPr>
        <p:spPr>
          <a:xfrm>
            <a:off x="634008" y="6344603"/>
            <a:ext cx="13362384" cy="10884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812959" y="6459498"/>
            <a:ext cx="974527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Legal / Cumplimiento</a:t>
            </a:r>
            <a:endParaRPr lang="en-US" sz="1400" dirty="0"/>
          </a:p>
        </p:txBody>
      </p:sp>
      <p:sp>
        <p:nvSpPr>
          <p:cNvPr id="67" name="Text 65"/>
          <p:cNvSpPr/>
          <p:nvPr/>
        </p:nvSpPr>
        <p:spPr>
          <a:xfrm>
            <a:off x="2153007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68" name="Text 66"/>
          <p:cNvSpPr/>
          <p:nvPr/>
        </p:nvSpPr>
        <p:spPr>
          <a:xfrm>
            <a:off x="3489246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69" name="Text 67"/>
          <p:cNvSpPr/>
          <p:nvPr/>
        </p:nvSpPr>
        <p:spPr>
          <a:xfrm>
            <a:off x="4825484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70" name="Text 68"/>
          <p:cNvSpPr/>
          <p:nvPr/>
        </p:nvSpPr>
        <p:spPr>
          <a:xfrm>
            <a:off x="6161723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</a:t>
            </a:r>
            <a:endParaRPr lang="en-US" sz="1400" dirty="0"/>
          </a:p>
        </p:txBody>
      </p:sp>
      <p:sp>
        <p:nvSpPr>
          <p:cNvPr id="71" name="Text 69"/>
          <p:cNvSpPr/>
          <p:nvPr/>
        </p:nvSpPr>
        <p:spPr>
          <a:xfrm>
            <a:off x="7497961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30%</a:t>
            </a:r>
            <a:endParaRPr lang="en-US" sz="1400" dirty="0"/>
          </a:p>
        </p:txBody>
      </p:sp>
      <p:sp>
        <p:nvSpPr>
          <p:cNvPr id="72" name="Text 70"/>
          <p:cNvSpPr/>
          <p:nvPr/>
        </p:nvSpPr>
        <p:spPr>
          <a:xfrm>
            <a:off x="8834199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73" name="Text 71"/>
          <p:cNvSpPr/>
          <p:nvPr/>
        </p:nvSpPr>
        <p:spPr>
          <a:xfrm>
            <a:off x="10170438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</a:t>
            </a:r>
            <a:endParaRPr lang="en-US" sz="1400" dirty="0"/>
          </a:p>
        </p:txBody>
      </p:sp>
      <p:sp>
        <p:nvSpPr>
          <p:cNvPr id="74" name="Text 72"/>
          <p:cNvSpPr/>
          <p:nvPr/>
        </p:nvSpPr>
        <p:spPr>
          <a:xfrm>
            <a:off x="11506676" y="6459498"/>
            <a:ext cx="97071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10%</a:t>
            </a:r>
            <a:endParaRPr lang="en-US" sz="1400" dirty="0"/>
          </a:p>
        </p:txBody>
      </p:sp>
      <p:sp>
        <p:nvSpPr>
          <p:cNvPr id="75" name="Text 73"/>
          <p:cNvSpPr/>
          <p:nvPr/>
        </p:nvSpPr>
        <p:spPr>
          <a:xfrm>
            <a:off x="12842915" y="6459498"/>
            <a:ext cx="97452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024" y="566142"/>
            <a:ext cx="6123742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409" y="1428988"/>
            <a:ext cx="1335286" cy="12143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8336" y="2050375"/>
            <a:ext cx="22943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3811" y="1592104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Integridad (22%)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73811" y="1958221"/>
            <a:ext cx="9122450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Esencial por la naturaleza de las subastas (el orden lo es todo) y el historial legal de la empresa. La confianza es primordial.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651415" y="2654141"/>
            <a:ext cx="9367242" cy="11430"/>
          </a:xfrm>
          <a:prstGeom prst="roundRect">
            <a:avLst>
              <a:gd name="adj" fmla="val 599566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07" y="2684026"/>
            <a:ext cx="2670691" cy="12143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8336" y="3147774"/>
            <a:ext cx="22943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441513" y="2847142"/>
            <a:ext cx="229981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(18%)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41513" y="3213259"/>
            <a:ext cx="8454747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experiencia "en vivo" depende directamente de la baja latencia. Sin esto, el sistema no cumple su promesa principal.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5319117" y="3909179"/>
            <a:ext cx="8699540" cy="11430"/>
          </a:xfrm>
          <a:prstGeom prst="roundRect">
            <a:avLst>
              <a:gd name="adj" fmla="val 599566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04" y="3939064"/>
            <a:ext cx="4005977" cy="12143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8217" y="4402812"/>
            <a:ext cx="22943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09097" y="4102179"/>
            <a:ext cx="241268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Escalabilidad (16%)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09097" y="4468297"/>
            <a:ext cx="7787164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 clave del negocio (expansión nacional e internacional). Debe soportar picos altos de demanda. Se ajustó al alza desde su promedio por estrategia.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5986701" y="5164217"/>
            <a:ext cx="8031956" cy="11430"/>
          </a:xfrm>
          <a:prstGeom prst="roundRect">
            <a:avLst>
              <a:gd name="adj" fmla="val 599566"/>
            </a:avLst>
          </a:prstGeom>
          <a:solidFill>
            <a:srgbClr val="8D242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02" y="5194102"/>
            <a:ext cx="5341382" cy="121431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28217" y="5657850"/>
            <a:ext cx="22943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776799" y="5357217"/>
            <a:ext cx="249459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Disponibilidad (16%)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76799" y="5723334"/>
            <a:ext cx="711946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Una caída durante una subasta significa pérdida directa de ingresos y reputación. Debe ser altamente confiable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6654403" y="6419255"/>
            <a:ext cx="7364254" cy="11430"/>
          </a:xfrm>
          <a:prstGeom prst="roundRect">
            <a:avLst>
              <a:gd name="adj" fmla="val 599566"/>
            </a:avLst>
          </a:prstGeom>
          <a:solidFill>
            <a:srgbClr val="8D2424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18" y="6449139"/>
            <a:ext cx="6676668" cy="121431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28336" y="6912888"/>
            <a:ext cx="22943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444502" y="6612255"/>
            <a:ext cx="2146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Seguridad (15%)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44502" y="6978372"/>
            <a:ext cx="6451759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Implica manejo de dinero (PCI DSS) y datos sensibles, además de la necesidad de reconstruir la confianza.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329" y="519232"/>
            <a:ext cx="4775478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Tácticas de Calidad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7329" y="1408033"/>
            <a:ext cx="399264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Integridad (Consistencia y orden)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37329" y="181403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SQS con colas FIFO para garantizar el orden absoluto de mensajes (pujas).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7329" y="206430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Locks distribuidos (ej. con Redis SETNX) para evitar condiciones de carrera en la asignación del ganador.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7329" y="231457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Eventos de subasta firmados y auditados, para trazabilidad legal.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7329" y="2564844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Timestamping de pujas con sincronización NTP y comparación atómica.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7329" y="2815114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Validación dual (digital y lógica) del orden en Bid Service.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37329" y="3065383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 de orden extremo a extremo y simulaciones de carga.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0105" y="1408033"/>
            <a:ext cx="32412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(Baja latencia)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10105" y="181403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Uso de WebSockets para actualizaciones en tiempo real (bid feedback instantáneo).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510105" y="206430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Caching con Redis (ElastiCache) para lectura rápida del estado actual de la subasta.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510105" y="231457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Uso de CloudFront + MediaLive para minimizar latencia en streaming.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10105" y="2564844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CDN near-user y replicación geográfica del contenido (video).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510105" y="2815114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Optimizaciones de payload (JSON compacto, Gzip) en APIs.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510105" y="3065383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 livianos y desacoplados (sin bloqueos entre ellos).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37329" y="3641765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Escalabilidad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7329" y="4047768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Despliegue sobre AWS Lambda y Fargate para escalado automático.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37329" y="4298037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Horizontal scaling para microservicios críticos como Bid y Auction.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37329" y="4548307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Particionado lógico de subastas activas (sharding) por ID o región.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37329" y="479857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Desacoplamiento a través de SQS y SNS para manejar picos de eventos.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537329" y="504884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Elastic Load Balancing y auto scaling groups.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37329" y="529911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Uso de DynamoDB con particiones bien diseñadas para alta concurrencia.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7510105" y="3641765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Disponibilidad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10105" y="4047768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Despliegue multi-AZ / multi-región en AWS.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7510105" y="4298037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Failover automático para bases de datos y microservicios.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510105" y="4548307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Health checks + auto-healing (ECS/Fargate + CloudWatch alarms).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7510105" y="4798576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Infraestructura como código (IaC) + pipelines de CI/CD con rollback automático.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7510105" y="504884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de datos replicada y distribuida (Aurora Global, DynamoDB).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7510105" y="5299115"/>
            <a:ext cx="6590586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Zero-downtime deployments (Blue/Green, Canary releases).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37329" y="5779651"/>
            <a:ext cx="202037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Seguridad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37329" y="6262449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PCI DSS (tokenización, segmentación de red, auditoría).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537329" y="6512719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Cifrado en tránsito y en reposo (TLS 1.2+, KMS).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537329" y="6762988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Uso de Cognito para autenticación, MFA y gestión de usuarios.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537329" y="7013258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Firewalls de aplicación (WAF) + reglas anti-DDoS (Shield).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537329" y="7263527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Auditoría y monitoreo con AWS CloudTrail + GuardDuty.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537329" y="7513796"/>
            <a:ext cx="13555742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Validación del lado servidor de datos sensibles (inputs y pagos).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2025-05-30T06:38:24Z</dcterms:created>
  <dcterms:modified xsi:type="dcterms:W3CDTF">2025-05-30T06:38:24Z</dcterms:modified>
</cp:coreProperties>
</file>